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book 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travelled all the way abroad and ended up in Germany. “The </a:t>
            </a:r>
            <a:endParaRPr lang="en-US" altLang="zh-CN" sz="280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800" u="sng" spc="-1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 is a wonder. Many wonders like this keep the culture of reading alive,” Xu tells the newspaper.</a:t>
            </a:r>
            <a:endParaRPr lang="zh-CN" altLang="en-US" sz="280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5228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6038" algn="l"/>
                <a:tab pos="6815138" algn="l"/>
                <a:tab pos="7081838" algn="l"/>
                <a:tab pos="9151938" algn="l"/>
                <a:tab pos="986155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history	 B. language	C. journey	D. background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8134" y="27809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这本书的旅程是一个奇迹。许多这样的奇迹让阅读文化得以延续，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徐先生告诉报社。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语言；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旅程；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background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背景。根据语境可知，此处指这本书从中国一路传递到德国的旅程是一个奇迹。故选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34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38722"/>
            <a:ext cx="11485848" cy="195386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 says he will continue this work although the library is now 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faced with the </a:t>
            </a:r>
            <a:r>
              <a:rPr lang="zh-CN" altLang="zh-CN" sz="2800" u="sng" spc="-5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pc="-5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spc="-5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e-books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“This is the most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sz="28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 I’ve done in my life,” he says. “I hope that the library can stay open forever.”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004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37013" algn="l"/>
                <a:tab pos="6280150" algn="l"/>
                <a:tab pos="6461125" algn="l"/>
                <a:tab pos="8789988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death	B. truth	C. mistake	D. challenge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5458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995120"/>
            <a:ext cx="11485848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考查名词辨析。句意：徐先生说，尽管图书馆现在面临着电子书的挑战，但他将继续这项工作。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死亡；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真相；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挑战。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“Xu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 he will continue this work although the 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challenging</a:t>
            </a:r>
            <a:r>
              <a:rPr lang="zh-CN" altLang="en-US" sz="28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8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有挑战性的</a:t>
            </a:r>
            <a:r>
              <a:rPr lang="en-US" altLang="zh-CN" sz="28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 is now faced with the... of e-books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可知，此处指图书馆现在面临着电子书的挑战。故选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90" y="4902386"/>
            <a:ext cx="609968" cy="4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2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95386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 says he will continue this work although the library is now 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faced with the </a:t>
            </a:r>
            <a:r>
              <a:rPr lang="zh-CN" altLang="zh-CN" sz="2800" u="sng" spc="-5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pc="-5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spc="-5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pc="-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e-books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“This is the most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sz="28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 I’ve done in my life,” he says. “I hope that the library can stay open forever.”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538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6038" algn="l"/>
                <a:tab pos="6099175" algn="l"/>
                <a:tab pos="6910388" algn="l"/>
                <a:tab pos="8694738" algn="l"/>
                <a:tab pos="986155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silly	B. scary	C. common	D. meaningful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6905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48514"/>
            <a:ext cx="11485848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这是我一生中做过的最有意义的事情，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他说。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silly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愚蠢的；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scary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可怕的；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common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普通的；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meaningful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有意义的。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hope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的反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义词为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meaningless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无意义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the library can stay open forever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可知，徐先生认为他创办图书馆是一件有意义的事情。故选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418" y="4966193"/>
            <a:ext cx="609968" cy="43626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553754" y="4870290"/>
            <a:ext cx="10922842" cy="624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>
                <a:solidFill>
                  <a:srgbClr val="00B0F0"/>
                </a:solidFill>
                <a:cs typeface="Times New Roman" panose="02020603050405020304" pitchFamily="18" charset="0"/>
              </a:rPr>
              <a:t>meaningful </a:t>
            </a:r>
            <a:r>
              <a:rPr lang="zh-CN" altLang="en-US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的反义词为</a:t>
            </a:r>
            <a:r>
              <a:rPr lang="en-US" altLang="zh-CN">
                <a:solidFill>
                  <a:srgbClr val="00B0F0"/>
                </a:solidFill>
                <a:cs typeface="Times New Roman" panose="02020603050405020304" pitchFamily="18" charset="0"/>
              </a:rPr>
              <a:t>meaningless</a:t>
            </a:r>
            <a:r>
              <a:rPr lang="zh-CN" altLang="en-US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无意义的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>
              <a:solidFill>
                <a:srgbClr val="00B0F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873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897058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72795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094324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9719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it encourages them to pass those books on to someone else when they’ve finished reading.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相反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它鼓励读者读完后将书传递给其他人。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句是一个复合句。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086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25" y="764704"/>
            <a:ext cx="11357013" cy="116482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047235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006092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介绍了商人徐先生在北京创建了一个小型图书馆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这个图书馆虽然小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却鼓励读者在看完书后将书传递给其他人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形成了一种独特的文化传播方式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220574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广东中考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507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271071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narrow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 lies a small library. It is only seven square meters in size, but thousands of books are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it. Unlike traditional libraries, this one doesn’t require its readers to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books. Instead, it encourages them to pass those books on to someone else when they’ve finished reading.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959448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7988" algn="l"/>
                <a:tab pos="6546850" algn="l"/>
                <a:tab pos="8970963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kept	B. written	C. printed	D. punished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3378" y="3070988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71428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考查动词辨析。句意：它只有七平方米大，但是里面却保存着成千上万本书。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保存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print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打印；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punish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惩罚。根据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  <a:p>
            <a:pPr eaLnBrk="1">
              <a:spcAft>
                <a:spcPts val="0"/>
              </a:spcAft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</a:t>
            </a:r>
            <a:r>
              <a:rPr lang="en-US" altLang="zh-CN" sz="26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sth</a:t>
            </a:r>
            <a:r>
              <a:rPr lang="zh-CN" altLang="en-US" sz="26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一直做某事</a:t>
            </a:r>
            <a:r>
              <a:rPr lang="zh-CN" altLang="en-US" sz="26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are... in it”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可知，此处指这个图书馆保存着成千上万本书。故选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4814484"/>
            <a:ext cx="670965" cy="47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30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271071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narrow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 lies a small library. It is only seven square meters in size, but thousands of books are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it. Unlike traditional libraries, this one doesn’t require its readers to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books. Instead, it encourages them to pass those books on to someone else when they’ve finished reading.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812914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7250" algn="l"/>
                <a:tab pos="7081838" algn="l"/>
                <a:tab pos="95059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return	B. copy	C. lend	D. buy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256" y="2923745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378684"/>
            <a:ext cx="11485848" cy="3227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考查动词辨析。句意：与传统图书馆不同，这个图书馆不要求读者还书。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归还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复制；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借出；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买。根据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“Instead, it encourages </a:t>
            </a:r>
            <a:endParaRPr lang="en-US" altLang="zh-CN" sz="26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return</a:t>
            </a:r>
            <a:r>
              <a:rPr lang="zh-CN" altLang="en-US" sz="26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作为回报</a:t>
            </a:r>
            <a:r>
              <a:rPr lang="zh-CN" altLang="en-US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to pass those books on to someone else when they’ve finished reading.”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可知，这个图书馆鼓励读者将看完的书传递给其他人，而不是要求读者还书。故选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710" y="4486558"/>
            <a:ext cx="670965" cy="47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7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84070"/>
            <a:ext cx="11485848" cy="2893100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library was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Mr Xu, a businessman, in 2010. The idea took shape when Xu recommended books online to students, but found it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them to get the books from their school libraries. So, Xu bought and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nearly 1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books in the following year. The students who received the books were very thankful. Their thank-you letters got Xu to turn his book-gifting effort into a physical space.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47584"/>
            <a:ext cx="11485848" cy="58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72000" algn="l"/>
                <a:tab pos="7081838" algn="l"/>
                <a:tab pos="92392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locked	B. started	C. hidden	D. guarded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134" y="3438958"/>
            <a:ext cx="407484" cy="5906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961598"/>
            <a:ext cx="11485848" cy="27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考查动词辨析。句意：这个图书馆是由商人徐先生在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2010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年创办的。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lock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锁；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开始，创办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隐藏；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guard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守卫。根据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idea took shape</a:t>
            </a:r>
            <a:endParaRPr lang="en-US" altLang="zh-CN" sz="26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to do/ doing sth</a:t>
            </a:r>
            <a:r>
              <a:rPr lang="zh-CN" altLang="en-US" sz="26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开始做某事</a:t>
            </a:r>
            <a:r>
              <a:rPr lang="zh-CN" altLang="en-US" sz="26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Xu recommended books online to students...”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可知，此处指图书馆是由徐先生创办的。故选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3" y="5142853"/>
            <a:ext cx="504056" cy="36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3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20526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library was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Mr Xu, a businessman, in 2010. The idea took shape when Xu recommended books online to students, but found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them to get the books from their school libraries. So, Xu bought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nearly 1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books in the following year. The students who received the books were very thankful. Their thank-you letters got Xu to turn his book-gifting effort into a physical space.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11351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675063" algn="l"/>
                <a:tab pos="6365875" algn="l"/>
                <a:tab pos="9151938" algn="l"/>
                <a:tab pos="986155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hard	B. harmful	C. possible	D. interesting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52" y="3293610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A</a:t>
            </a:r>
            <a:endParaRPr lang="zh-CN" altLang="en-US" sz="240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3859869"/>
            <a:ext cx="1148584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考查形容词辨析。句意：这个想法是在徐先生在网上向学生推荐书籍，但发现他们很难从学校图书馆借到这些书时形成的。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harmful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有害的；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可能的；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表示转折，并且根据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“So, Xu bought and... nearly 1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books in the following year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可知，徐先生发现学生很难从学校图书馆借到这些书，所以他自己买了书。故选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47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21276"/>
          </a:xfrm>
        </p:spPr>
        <p:txBody>
          <a:bodyPr/>
          <a:lstStyle/>
          <a:p>
            <a:pPr indent="715963" hangingPunct="0">
              <a:lnSpc>
                <a:spcPct val="141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library was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Mr Xu, a businessman, in 2010. The idea took shape when Xu recommended books online to students, but found it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them to get the books from their school libraries. So, Xu bought and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nearly 1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books in the following year. The students who received the books were very thankful. Their thank-you letters got Xu to turn his book-gifting effort into a physical space.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30629"/>
            <a:ext cx="11485848" cy="69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1000"/>
              </a:lnSpc>
              <a:spcAft>
                <a:spcPts val="0"/>
              </a:spcAft>
              <a:tabLst>
                <a:tab pos="3770313" algn="l"/>
                <a:tab pos="6184900" algn="l"/>
                <a:tab pos="7177088" algn="l"/>
                <a:tab pos="8789988" algn="l"/>
                <a:tab pos="986155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dug up	B. picked up	C. gave away	D. threw away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5386" y="3547138"/>
            <a:ext cx="444352" cy="6998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1000"/>
              </a:lnSpc>
            </a:pPr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02950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1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考查动词短语辨析。句意：因此，徐先生在接下来的一年里购买并赠送了近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本书。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dig up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挖出；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up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捡起；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away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赠送；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 away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扔掉。根据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students who received the books were very thankful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可知，徐先生将书赠送给了学生。故选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59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2094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Xu’s library might be the smallest in the world, but in another sense, it’s also the biggest because its books keep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Once, a reader took home an English book on Chinese history. A week later, he passed it on to a neighbour. 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58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572000" algn="l"/>
                <a:tab pos="5645150" algn="l"/>
                <a:tab pos="7081838" algn="l"/>
                <a:tab pos="92392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burning	B. moving	C. falling	D. shaking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508" y="2578505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041462"/>
            <a:ext cx="11485848" cy="282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考查动词辨析。句意：徐先生的图书馆可能是世界上最小的图书馆，但从另一层意义上说，它也是最大的，因为它的书一直在流动。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burn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燃烧；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移动，流动；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落下；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摇晃。根据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“Once, a reader took home an English book on Chinese history. A week later, he passed it on to a neighbour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可知，徐先生建立的图书馆里的书一直在流动，被传递给不同的人。故选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82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book </a:t>
            </a:r>
            <a:r>
              <a:rPr lang="en-US" altLang="zh-CN" sz="28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travelled all the way abroad and ended up in Germany. “The </a:t>
            </a:r>
            <a:endParaRPr lang="en-US" altLang="zh-CN" sz="280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800" u="sng" spc="-1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 is a wonder. Many wonders like this keep the culture of reading alive,” Xu tells the newspaper.</a:t>
            </a:r>
            <a:endParaRPr lang="zh-CN" altLang="en-US" sz="2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1763" algn="l"/>
                <a:tab pos="6461125" algn="l"/>
                <a:tab pos="7081838" algn="l"/>
                <a:tab pos="8789988" algn="l"/>
                <a:tab pos="986155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Clearly	B. Hopefully	C. Generally	D. Amazingly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06402" y="281700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3267732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考查副词辨析。句意：令人惊讶的是，这本书一路传递到了国外，最后到了德国。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清楚地；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hopefully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有希望地；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generally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一般地；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amazingly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令人惊讶地。根据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book travelled all the way abroad and ended up in Germany”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可知，这本书一路传到了国外，最后到了德国，这是令人惊讶的事情。故选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02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</TotalTime>
  <Words>1111</Words>
  <Application>Microsoft Office PowerPoint</Application>
  <PresentationFormat>自定义</PresentationFormat>
  <Paragraphs>60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784</cp:revision>
  <dcterms:created xsi:type="dcterms:W3CDTF">2020-11-06T05:24:00Z</dcterms:created>
  <dcterms:modified xsi:type="dcterms:W3CDTF">2025-09-13T09:46:59Z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